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7B1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10/20/2025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03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0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1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6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2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9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6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2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5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1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ers/Suki152/projects/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7DD43B-5C46-9BC1-E24C-193F68113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490" y="145296"/>
            <a:ext cx="4807238" cy="1126642"/>
          </a:xfrm>
        </p:spPr>
        <p:txBody>
          <a:bodyPr>
            <a:noAutofit/>
          </a:bodyPr>
          <a:lstStyle/>
          <a:p>
            <a:r>
              <a:rPr lang="pl-PL" sz="6600" dirty="0">
                <a:latin typeface="Bradley Hand ITC" panose="03070402050302030203" pitchFamily="66" charset="0"/>
              </a:rPr>
              <a:t>„JACK OF 21”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768B0F2-5720-E4C8-F776-2800925B0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" y="5624450"/>
            <a:ext cx="5224242" cy="3980648"/>
          </a:xfrm>
        </p:spPr>
        <p:txBody>
          <a:bodyPr>
            <a:normAutofit/>
          </a:bodyPr>
          <a:lstStyle/>
          <a:p>
            <a:r>
              <a:rPr lang="pl-PL" dirty="0"/>
              <a:t>W skład grupy wchodzą:</a:t>
            </a:r>
            <a:br>
              <a:rPr lang="pl-PL" dirty="0"/>
            </a:br>
            <a:r>
              <a:rPr lang="pl-PL" dirty="0"/>
              <a:t>- Jakub Bąk</a:t>
            </a:r>
            <a:br>
              <a:rPr lang="pl-PL" dirty="0"/>
            </a:br>
            <a:r>
              <a:rPr lang="pl-PL" dirty="0"/>
              <a:t>- Kacper Chojnacki</a:t>
            </a:r>
          </a:p>
          <a:p>
            <a:endParaRPr lang="pl-PL" dirty="0"/>
          </a:p>
        </p:txBody>
      </p:sp>
      <p:pic>
        <p:nvPicPr>
          <p:cNvPr id="4" name="Picture 3" descr="Różowe i niebieskie chmury">
            <a:extLst>
              <a:ext uri="{FF2B5EF4-FFF2-40B4-BE49-F238E27FC236}">
                <a16:creationId xmlns:a16="http://schemas.microsoft.com/office/drawing/2014/main" id="{6EB67A38-B8D1-2F19-71C3-63CAF89D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5" r="15938" b="2"/>
          <a:stretch>
            <a:fillRect/>
          </a:stretch>
        </p:blipFill>
        <p:spPr>
          <a:xfrm>
            <a:off x="5278217" y="0"/>
            <a:ext cx="6967758" cy="6857990"/>
          </a:xfrm>
          <a:prstGeom prst="rect">
            <a:avLst/>
          </a:prstGeom>
        </p:spPr>
      </p:pic>
      <p:sp>
        <p:nvSpPr>
          <p:cNvPr id="15" name="Cross 10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632EFFE-9699-B5FA-E5CF-1FA2C7CF994A}"/>
              </a:ext>
            </a:extLst>
          </p:cNvPr>
          <p:cNvSpPr txBox="1"/>
          <p:nvPr/>
        </p:nvSpPr>
        <p:spPr>
          <a:xfrm>
            <a:off x="7727139" y="6211659"/>
            <a:ext cx="451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Link do Git’a:</a:t>
            </a:r>
          </a:p>
          <a:p>
            <a:r>
              <a:rPr lang="pl-PL">
                <a:hlinkClick r:id="rId3"/>
              </a:rPr>
              <a:t>https://github.com/users/Suki152/projects/4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DB01647-D474-A9CF-89B9-4E637C1D011F}"/>
              </a:ext>
            </a:extLst>
          </p:cNvPr>
          <p:cNvSpPr txBox="1"/>
          <p:nvPr/>
        </p:nvSpPr>
        <p:spPr>
          <a:xfrm>
            <a:off x="162560" y="2082028"/>
            <a:ext cx="47079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Spis treści:</a:t>
            </a:r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Informacje dotyczące gry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Przewidywany wygląd menu głównego gry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Przewidywany wygląd okna połączenia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Przewidywany wygląd okna informacji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Przewidywany wygląd okna gry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Dodatkowe sugestie</a:t>
            </a:r>
          </a:p>
        </p:txBody>
      </p:sp>
      <p:pic>
        <p:nvPicPr>
          <p:cNvPr id="14" name="Obraz 13" descr="Obraz zawierający tekst, symbol, Czcionka, pismo odręczne">
            <a:extLst>
              <a:ext uri="{FF2B5EF4-FFF2-40B4-BE49-F238E27FC236}">
                <a16:creationId xmlns:a16="http://schemas.microsoft.com/office/drawing/2014/main" id="{25584C68-CE06-FBE3-2582-03BE5574D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7" y="1096772"/>
            <a:ext cx="6271790" cy="37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6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D8BB6C-38D1-80AC-C4CC-D379FDFC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29" y="127761"/>
            <a:ext cx="8267296" cy="1446550"/>
          </a:xfrm>
        </p:spPr>
        <p:txBody>
          <a:bodyPr/>
          <a:lstStyle/>
          <a:p>
            <a:r>
              <a:rPr lang="pl-PL" dirty="0"/>
              <a:t>Dodatkowe sugestie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1A9072-72D6-3362-5434-6EE81083F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574311"/>
            <a:ext cx="8267296" cy="3188586"/>
          </a:xfrm>
        </p:spPr>
        <p:txBody>
          <a:bodyPr/>
          <a:lstStyle/>
          <a:p>
            <a:r>
              <a:rPr lang="pl-PL" dirty="0"/>
              <a:t>Przechowywanie wyników graczy</a:t>
            </a:r>
          </a:p>
          <a:p>
            <a:r>
              <a:rPr lang="pl-PL" dirty="0"/>
              <a:t>Stworzenie opcji logowania się</a:t>
            </a:r>
          </a:p>
          <a:p>
            <a:r>
              <a:rPr lang="pl-PL" dirty="0"/>
              <a:t>Dodanie kart „specjalnych” do gry które mogą całkowicie zmienić przebieg rundy</a:t>
            </a:r>
          </a:p>
          <a:p>
            <a:r>
              <a:rPr lang="pl-PL" dirty="0"/>
              <a:t>Poprawki graficzne</a:t>
            </a:r>
          </a:p>
        </p:txBody>
      </p:sp>
    </p:spTree>
    <p:extLst>
      <p:ext uri="{BB962C8B-B14F-4D97-AF65-F5344CB8AC3E}">
        <p14:creationId xmlns:p14="http://schemas.microsoft.com/office/powerpoint/2010/main" val="401269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DDA3B8-CEE5-AE34-DCE8-545C06CF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432" y="224021"/>
            <a:ext cx="8267296" cy="1446550"/>
          </a:xfrm>
        </p:spPr>
        <p:txBody>
          <a:bodyPr/>
          <a:lstStyle/>
          <a:p>
            <a:r>
              <a:rPr lang="pl-PL" dirty="0"/>
              <a:t>Dziękujemy za uwagę.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353668-50C3-756A-2199-8E8078ED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113" y="5431561"/>
            <a:ext cx="10337247" cy="3188586"/>
          </a:xfrm>
        </p:spPr>
        <p:txBody>
          <a:bodyPr/>
          <a:lstStyle/>
          <a:p>
            <a:pPr marL="0" indent="0">
              <a:buNone/>
            </a:pPr>
            <a:r>
              <a:rPr lang="pl-PL" i="1" dirty="0"/>
              <a:t>(!!! Wszystko, co zostało zaprezentowane, </a:t>
            </a:r>
            <a:r>
              <a:rPr lang="pl-PL" b="1" i="1" dirty="0"/>
              <a:t>nie odzwierciedla ostatecznego wyglądu gry ani interfejsu graficznego</a:t>
            </a:r>
            <a:r>
              <a:rPr lang="pl-PL" i="1" dirty="0"/>
              <a:t>. Obecna wersja stanowi jedynie </a:t>
            </a:r>
            <a:r>
              <a:rPr lang="pl-PL" b="1" i="1" dirty="0"/>
              <a:t>etap rozwojowy projektu</a:t>
            </a:r>
            <a:r>
              <a:rPr lang="pl-PL" i="1" dirty="0"/>
              <a:t>, który wciąż może ulec licznym modyfikacjom !!!)</a:t>
            </a:r>
          </a:p>
        </p:txBody>
      </p:sp>
      <p:pic>
        <p:nvPicPr>
          <p:cNvPr id="7" name="Obraz 6" descr="Obraz zawierający uśmieszek, emotikona, żółty, kreskówka">
            <a:extLst>
              <a:ext uri="{FF2B5EF4-FFF2-40B4-BE49-F238E27FC236}">
                <a16:creationId xmlns:a16="http://schemas.microsoft.com/office/drawing/2014/main" id="{F5F39F32-3BD9-A401-41C7-5325A60DF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14" y="1375931"/>
            <a:ext cx="3596166" cy="34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AA2214-5C4C-AA6C-E809-DC58D298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797" y="115747"/>
            <a:ext cx="8267296" cy="1446550"/>
          </a:xfrm>
        </p:spPr>
        <p:txBody>
          <a:bodyPr/>
          <a:lstStyle/>
          <a:p>
            <a:r>
              <a:rPr lang="pl-PL" dirty="0"/>
              <a:t>Informacje dotyczące gry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EF1E43-D5C9-23E3-1C66-8355B8379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7" y="1764916"/>
            <a:ext cx="11489199" cy="5729691"/>
          </a:xfrm>
        </p:spPr>
        <p:txBody>
          <a:bodyPr/>
          <a:lstStyle/>
          <a:p>
            <a:r>
              <a:rPr lang="pl-PL" b="1" dirty="0"/>
              <a:t>Gra „Jack of 21”</a:t>
            </a:r>
            <a:r>
              <a:rPr lang="pl-PL" dirty="0"/>
              <a:t> to </a:t>
            </a:r>
            <a:r>
              <a:rPr lang="pl-PL" dirty="0" err="1"/>
              <a:t>turowa</a:t>
            </a:r>
            <a:r>
              <a:rPr lang="pl-PL" dirty="0"/>
              <a:t> gra karciana rozgrywana między dwoma graczami. Po dołączeniu do stołu każdy z graczy na zmianę dobiera po dwie karty. Pierwsza z nich jest zawsze zakryta — jej wartość zna tylko gracz, który ją dobrał. Druga karta jest odkryta i widoczna dla obu graczy.</a:t>
            </a:r>
          </a:p>
          <a:p>
            <a:r>
              <a:rPr lang="pl-PL" dirty="0"/>
              <a:t>Podczas rozgrywki gracze na zmianę decydują, czy chcą dobrać kolejną kartę („HIT”), czy pominąć swoją turę („PASS/STAND”). Celem gry jest uzyskanie sumy wartości kart jak najbliższej liczbie 21, nie przekraczając jej.</a:t>
            </a:r>
          </a:p>
          <a:p>
            <a:r>
              <a:rPr lang="pl-PL" dirty="0"/>
              <a:t>Gdy obaj gracze zdecydują się pominąć turę, odkrywane są ukryte karty, a następnie ogłaszany jest zwycięzca rundy.</a:t>
            </a:r>
          </a:p>
        </p:txBody>
      </p:sp>
    </p:spTree>
    <p:extLst>
      <p:ext uri="{BB962C8B-B14F-4D97-AF65-F5344CB8AC3E}">
        <p14:creationId xmlns:p14="http://schemas.microsoft.com/office/powerpoint/2010/main" val="394581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36B6E0-ED80-0F77-3B60-DF6046C1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607" y="0"/>
            <a:ext cx="9291484" cy="660238"/>
          </a:xfrm>
        </p:spPr>
        <p:txBody>
          <a:bodyPr>
            <a:normAutofit fontScale="90000"/>
          </a:bodyPr>
          <a:lstStyle/>
          <a:p>
            <a:r>
              <a:rPr lang="pl-PL" dirty="0"/>
              <a:t>Przewidywany wygląd menu głównego</a:t>
            </a:r>
          </a:p>
        </p:txBody>
      </p:sp>
      <p:pic>
        <p:nvPicPr>
          <p:cNvPr id="9" name="Symbol zastępczy zawartości 8" descr="Obraz zawierający zrzut ekranu, Grafika, tekst&#10;&#10;Zawartość wygenerowana przez AI może być niepoprawna.">
            <a:extLst>
              <a:ext uri="{FF2B5EF4-FFF2-40B4-BE49-F238E27FC236}">
                <a16:creationId xmlns:a16="http://schemas.microsoft.com/office/drawing/2014/main" id="{4D77BC39-0366-66D7-3F55-958130A20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3" y="747853"/>
            <a:ext cx="10348053" cy="5820780"/>
          </a:xfrm>
        </p:spPr>
      </p:pic>
    </p:spTree>
    <p:extLst>
      <p:ext uri="{BB962C8B-B14F-4D97-AF65-F5344CB8AC3E}">
        <p14:creationId xmlns:p14="http://schemas.microsoft.com/office/powerpoint/2010/main" val="375804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F6A6CD-7604-D89C-7293-A2DCBDDA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621" y="205205"/>
            <a:ext cx="8849033" cy="1545142"/>
          </a:xfrm>
        </p:spPr>
        <p:txBody>
          <a:bodyPr/>
          <a:lstStyle/>
          <a:p>
            <a:r>
              <a:rPr lang="pl-PL" dirty="0"/>
              <a:t>Opis funkcjonalności Menu Głównego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5C4908E-3B16-408D-6BA5-479C6C96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8421"/>
            <a:ext cx="6209071" cy="4567618"/>
          </a:xfrm>
        </p:spPr>
        <p:txBody>
          <a:bodyPr/>
          <a:lstStyle/>
          <a:p>
            <a:r>
              <a:rPr lang="pl-PL" dirty="0"/>
              <a:t>Przycisk </a:t>
            </a:r>
            <a:r>
              <a:rPr lang="pl-PL" b="1" dirty="0"/>
              <a:t>„START”</a:t>
            </a:r>
            <a:r>
              <a:rPr lang="pl-PL" dirty="0"/>
              <a:t> przenosi gracza do </a:t>
            </a:r>
            <a:r>
              <a:rPr lang="pl-PL" b="1" dirty="0"/>
              <a:t>okna połączeń</a:t>
            </a:r>
            <a:r>
              <a:rPr lang="pl-PL" dirty="0"/>
              <a:t>, w którym może nawiązać połączenie z przeciwnikiem</a:t>
            </a:r>
          </a:p>
          <a:p>
            <a:endParaRPr lang="pl-PL" dirty="0"/>
          </a:p>
          <a:p>
            <a:r>
              <a:rPr lang="pl-PL" dirty="0"/>
              <a:t>Przycisk </a:t>
            </a:r>
            <a:r>
              <a:rPr lang="pl-PL" b="1" dirty="0"/>
              <a:t>„INFO”</a:t>
            </a:r>
            <a:r>
              <a:rPr lang="pl-PL" dirty="0"/>
              <a:t> otwiera </a:t>
            </a:r>
            <a:r>
              <a:rPr lang="pl-PL" b="1" dirty="0"/>
              <a:t>okno z informacjami o grze</a:t>
            </a:r>
            <a:r>
              <a:rPr lang="pl-PL" dirty="0"/>
              <a:t> oraz jej </a:t>
            </a:r>
            <a:r>
              <a:rPr lang="pl-PL" b="1" dirty="0"/>
              <a:t>autorach.</a:t>
            </a:r>
          </a:p>
          <a:p>
            <a:endParaRPr lang="pl-PL" dirty="0"/>
          </a:p>
          <a:p>
            <a:r>
              <a:rPr lang="pl-PL" dirty="0"/>
              <a:t>Przycisk </a:t>
            </a:r>
            <a:r>
              <a:rPr lang="pl-PL" b="1" dirty="0"/>
              <a:t>„QUIT”</a:t>
            </a:r>
            <a:r>
              <a:rPr lang="pl-PL" dirty="0"/>
              <a:t> </a:t>
            </a:r>
            <a:r>
              <a:rPr lang="pl-PL" b="1" dirty="0"/>
              <a:t>zamyka grę</a:t>
            </a:r>
            <a:r>
              <a:rPr lang="pl-PL" dirty="0"/>
              <a:t> i kończy jej działanie.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0D2419CA-E6D5-818B-C245-82693D20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57" y="1592594"/>
            <a:ext cx="4289516" cy="36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7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B3067E-5E0F-65BB-E406-A282ADDC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79" y="0"/>
            <a:ext cx="8803076" cy="502431"/>
          </a:xfrm>
        </p:spPr>
        <p:txBody>
          <a:bodyPr>
            <a:normAutofit fontScale="90000"/>
          </a:bodyPr>
          <a:lstStyle/>
          <a:p>
            <a:r>
              <a:rPr lang="pl-PL" dirty="0"/>
              <a:t>Przewidywany wygląd okna połączeń</a:t>
            </a:r>
          </a:p>
        </p:txBody>
      </p:sp>
      <p:pic>
        <p:nvPicPr>
          <p:cNvPr id="6" name="Symbol zastępczy zawartości 5" descr="Obraz zawierający zrzut ekranu, czarne i białe">
            <a:extLst>
              <a:ext uri="{FF2B5EF4-FFF2-40B4-BE49-F238E27FC236}">
                <a16:creationId xmlns:a16="http://schemas.microsoft.com/office/drawing/2014/main" id="{8946E7E9-6999-9CDF-BBCF-2FD4D447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5" y="764676"/>
            <a:ext cx="10656710" cy="5994400"/>
          </a:xfrm>
        </p:spPr>
      </p:pic>
    </p:spTree>
    <p:extLst>
      <p:ext uri="{BB962C8B-B14F-4D97-AF65-F5344CB8AC3E}">
        <p14:creationId xmlns:p14="http://schemas.microsoft.com/office/powerpoint/2010/main" val="196487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C6821C-2425-973C-4CF1-0B8271D3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548" y="190029"/>
            <a:ext cx="9261757" cy="787747"/>
          </a:xfrm>
        </p:spPr>
        <p:txBody>
          <a:bodyPr>
            <a:normAutofit/>
          </a:bodyPr>
          <a:lstStyle/>
          <a:p>
            <a:r>
              <a:rPr lang="pl-PL" dirty="0"/>
              <a:t>Opis funkcjonalności Okna połączeń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FC66C62-B455-D50F-2ED6-F89DE15C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81" y="1627314"/>
            <a:ext cx="7211028" cy="4867037"/>
          </a:xfrm>
        </p:spPr>
        <p:txBody>
          <a:bodyPr>
            <a:normAutofit fontScale="92500"/>
          </a:bodyPr>
          <a:lstStyle/>
          <a:p>
            <a:r>
              <a:rPr lang="pl-PL" dirty="0"/>
              <a:t>Pole </a:t>
            </a:r>
            <a:r>
              <a:rPr lang="pl-PL" b="1" dirty="0"/>
              <a:t>„IP”</a:t>
            </a:r>
            <a:r>
              <a:rPr lang="pl-PL" dirty="0"/>
              <a:t> służy do wpisania adresu </a:t>
            </a:r>
            <a:r>
              <a:rPr lang="pl-PL" b="1" dirty="0"/>
              <a:t>IPv4</a:t>
            </a:r>
            <a:r>
              <a:rPr lang="pl-PL" dirty="0"/>
              <a:t> przeciwnika w celu nawiązania połączenia.</a:t>
            </a:r>
            <a:br>
              <a:rPr lang="pl-PL" dirty="0"/>
            </a:br>
            <a:endParaRPr lang="pl-PL" dirty="0"/>
          </a:p>
          <a:p>
            <a:r>
              <a:rPr lang="pl-PL" dirty="0"/>
              <a:t>Pole </a:t>
            </a:r>
            <a:r>
              <a:rPr lang="pl-PL" b="1" dirty="0"/>
              <a:t>„PORT”</a:t>
            </a:r>
            <a:r>
              <a:rPr lang="pl-PL" dirty="0"/>
              <a:t> przeznaczone jest do wpisania </a:t>
            </a:r>
            <a:r>
              <a:rPr lang="pl-PL" b="1" dirty="0"/>
              <a:t>portu</a:t>
            </a:r>
            <a:r>
              <a:rPr lang="pl-PL" dirty="0"/>
              <a:t> przeciwnika, również potrzebnego do połączenia.</a:t>
            </a:r>
            <a:br>
              <a:rPr lang="pl-PL" dirty="0"/>
            </a:br>
            <a:endParaRPr lang="pl-PL" dirty="0"/>
          </a:p>
          <a:p>
            <a:r>
              <a:rPr lang="pl-PL" dirty="0"/>
              <a:t>Przycisk poniżej umożliwia </a:t>
            </a:r>
            <a:r>
              <a:rPr lang="pl-PL" b="1" dirty="0"/>
              <a:t>zatwierdzenie wprowadzonych danych</a:t>
            </a:r>
            <a:r>
              <a:rPr lang="pl-PL" dirty="0"/>
              <a:t> oraz — w przypadku pomyślnego połączenia — </a:t>
            </a:r>
            <a:r>
              <a:rPr lang="pl-PL" b="1" dirty="0"/>
              <a:t>przejście do okna gry</a:t>
            </a:r>
            <a:r>
              <a:rPr lang="pl-PL" dirty="0"/>
              <a:t>, w którym rozpoczyna się właściwa rozgrywka.</a:t>
            </a:r>
            <a:br>
              <a:rPr lang="pl-PL" dirty="0"/>
            </a:br>
            <a:endParaRPr lang="pl-PL" dirty="0"/>
          </a:p>
          <a:p>
            <a:r>
              <a:rPr lang="pl-PL" dirty="0"/>
              <a:t>W </a:t>
            </a:r>
            <a:r>
              <a:rPr lang="pl-PL" b="1" dirty="0"/>
              <a:t>prawym dolnym rogu</a:t>
            </a:r>
            <a:r>
              <a:rPr lang="pl-PL" dirty="0"/>
              <a:t> każdego z okien znajduje się przycisk pozwalający </a:t>
            </a:r>
            <a:r>
              <a:rPr lang="pl-PL" b="1" dirty="0"/>
              <a:t>powrócić do menu głównego gry.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329F58C-ED98-0A45-1673-F57D52CE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058" y="1736202"/>
            <a:ext cx="2584247" cy="318332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6E695EE-B781-D69D-B6E0-9FA1B6B0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058" y="5257725"/>
            <a:ext cx="1410246" cy="14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8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5016F1-D3E9-F040-A823-D7C245D3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069" y="0"/>
            <a:ext cx="8267296" cy="446551"/>
          </a:xfrm>
        </p:spPr>
        <p:txBody>
          <a:bodyPr>
            <a:normAutofit fontScale="90000"/>
          </a:bodyPr>
          <a:lstStyle/>
          <a:p>
            <a:r>
              <a:rPr lang="pl-PL" dirty="0"/>
              <a:t>Przewidywany wygląd Okna informacji</a:t>
            </a:r>
          </a:p>
        </p:txBody>
      </p:sp>
      <p:pic>
        <p:nvPicPr>
          <p:cNvPr id="5" name="Symbol zastępczy zawartości 4" descr="Obraz zawierający tekst, zrzut ekranu, logo, Czcionka&#10;&#10;Zawartość wygenerowana przez AI może być niepoprawna.">
            <a:extLst>
              <a:ext uri="{FF2B5EF4-FFF2-40B4-BE49-F238E27FC236}">
                <a16:creationId xmlns:a16="http://schemas.microsoft.com/office/drawing/2014/main" id="{08DEA9F0-D328-8955-CCF9-DC399A52B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833118"/>
            <a:ext cx="10380134" cy="5838825"/>
          </a:xfrm>
        </p:spPr>
      </p:pic>
    </p:spTree>
    <p:extLst>
      <p:ext uri="{BB962C8B-B14F-4D97-AF65-F5344CB8AC3E}">
        <p14:creationId xmlns:p14="http://schemas.microsoft.com/office/powerpoint/2010/main" val="329687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A0D454-4FD8-F600-A4AC-66DECF72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662" y="0"/>
            <a:ext cx="8267296" cy="692905"/>
          </a:xfrm>
        </p:spPr>
        <p:txBody>
          <a:bodyPr>
            <a:normAutofit fontScale="90000"/>
          </a:bodyPr>
          <a:lstStyle/>
          <a:p>
            <a:r>
              <a:rPr lang="pl-PL" dirty="0"/>
              <a:t>Przewidywany wygląd Okna Gry</a:t>
            </a:r>
          </a:p>
        </p:txBody>
      </p:sp>
      <p:pic>
        <p:nvPicPr>
          <p:cNvPr id="5" name="Obraz 4" descr="Obraz zawierający tekst, zrzut ekranu, Prostokąt, kwadrat">
            <a:extLst>
              <a:ext uri="{FF2B5EF4-FFF2-40B4-BE49-F238E27FC236}">
                <a16:creationId xmlns:a16="http://schemas.microsoft.com/office/drawing/2014/main" id="{EB9C307E-E824-FF8C-AD87-BBB31617D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8" y="692905"/>
            <a:ext cx="10697022" cy="60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400A0E-8117-7F4F-21EC-B3A1063D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814" y="74011"/>
            <a:ext cx="8267296" cy="781395"/>
          </a:xfrm>
        </p:spPr>
        <p:txBody>
          <a:bodyPr/>
          <a:lstStyle/>
          <a:p>
            <a:r>
              <a:rPr lang="pl-PL" dirty="0"/>
              <a:t>Opis funkcjonalności Okna Gry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66C7F4-CE91-E2CD-53F2-761573024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934065"/>
            <a:ext cx="7359651" cy="5923935"/>
          </a:xfrm>
        </p:spPr>
        <p:txBody>
          <a:bodyPr>
            <a:normAutofit/>
          </a:bodyPr>
          <a:lstStyle/>
          <a:p>
            <a:r>
              <a:rPr lang="pl-PL" sz="2100" b="1" dirty="0"/>
              <a:t>Ekraniki z wynikiem</a:t>
            </a:r>
            <a:r>
              <a:rPr lang="pl-PL" sz="2100" dirty="0"/>
              <a:t> przedstawiają aktualną liczbę punktów posiadaną przez każdego z graczy w danym momencie rozgrywki. Na początku gry </a:t>
            </a:r>
            <a:r>
              <a:rPr lang="pl-PL" sz="2100" b="1" dirty="0"/>
              <a:t>obaj gracze startują z 11 punktami</a:t>
            </a:r>
            <a:r>
              <a:rPr lang="pl-PL" sz="2100" dirty="0"/>
              <a:t>. W miarę postępu gry, gdy jeden z graczy wygra rundę, </a:t>
            </a:r>
            <a:r>
              <a:rPr lang="pl-PL" sz="2100" b="1" dirty="0"/>
              <a:t>otrzymuje punkty z pola „BET”</a:t>
            </a:r>
            <a:r>
              <a:rPr lang="pl-PL" sz="2100" dirty="0"/>
              <a:t>, natomiast </a:t>
            </a:r>
            <a:r>
              <a:rPr lang="pl-PL" sz="2100" b="1" dirty="0"/>
              <a:t>jego przeciwnik traci dokładnie tę samą liczbę punktów</a:t>
            </a:r>
            <a:r>
              <a:rPr lang="pl-PL" sz="2100" dirty="0"/>
              <a:t>.</a:t>
            </a:r>
          </a:p>
          <a:p>
            <a:r>
              <a:rPr lang="pl-PL" sz="2100" dirty="0"/>
              <a:t>Przycisk </a:t>
            </a:r>
            <a:r>
              <a:rPr lang="pl-PL" sz="2100" b="1" dirty="0"/>
              <a:t>„HIT”</a:t>
            </a:r>
            <a:r>
              <a:rPr lang="pl-PL" sz="2100" dirty="0"/>
              <a:t> oznacza </a:t>
            </a:r>
            <a:r>
              <a:rPr lang="pl-PL" sz="2100" b="1" dirty="0"/>
              <a:t>dobranie kolejnej karty</a:t>
            </a:r>
            <a:r>
              <a:rPr lang="pl-PL" sz="2100" dirty="0"/>
              <a:t>, natomiast </a:t>
            </a:r>
            <a:r>
              <a:rPr lang="pl-PL" sz="2100" b="1" dirty="0"/>
              <a:t>„STAND”</a:t>
            </a:r>
            <a:r>
              <a:rPr lang="pl-PL" sz="2100" dirty="0"/>
              <a:t> pozwala </a:t>
            </a:r>
            <a:r>
              <a:rPr lang="pl-PL" sz="2100" b="1" dirty="0"/>
              <a:t>pominąć turę</a:t>
            </a:r>
            <a:r>
              <a:rPr lang="pl-PL" sz="2100" dirty="0"/>
              <a:t> i zachować obecny układ kart.</a:t>
            </a:r>
          </a:p>
          <a:p>
            <a:r>
              <a:rPr lang="pl-PL" sz="2000" dirty="0"/>
              <a:t>Na ekranie widoczna jest również </a:t>
            </a:r>
            <a:r>
              <a:rPr lang="pl-PL" sz="2000" b="1" dirty="0"/>
              <a:t>suma wartości posiadanych kart</a:t>
            </a:r>
            <a:r>
              <a:rPr lang="pl-PL" sz="2000" dirty="0"/>
              <a:t>. W przypadku przeciwnika wyświetlana jest ona w formacie </a:t>
            </a:r>
            <a:r>
              <a:rPr lang="pl-PL" sz="2000" b="1" dirty="0"/>
              <a:t>„+ ?”</a:t>
            </a:r>
            <a:r>
              <a:rPr lang="pl-PL" sz="2000" dirty="0"/>
              <a:t>, ponieważ </a:t>
            </a:r>
            <a:r>
              <a:rPr lang="pl-PL" sz="2000" b="1" dirty="0"/>
              <a:t>gracz nie zna wartości jego zakrytej karty</a:t>
            </a:r>
            <a:r>
              <a:rPr lang="pl-PL" sz="2100" dirty="0"/>
              <a:t>.</a:t>
            </a:r>
          </a:p>
          <a:p>
            <a:r>
              <a:rPr lang="pl-PL" sz="2000" b="1" dirty="0"/>
              <a:t>Karty do gry</a:t>
            </a:r>
            <a:r>
              <a:rPr lang="pl-PL" sz="2000" dirty="0"/>
              <a:t> posiadają </a:t>
            </a:r>
            <a:r>
              <a:rPr lang="pl-PL" sz="2000" b="1" dirty="0"/>
              <a:t>wartości liczbowe od 1 do 11</a:t>
            </a:r>
            <a:r>
              <a:rPr lang="pl-PL" sz="2000" dirty="0"/>
              <a:t>,</a:t>
            </a:r>
            <a:br>
              <a:rPr lang="pl-PL" sz="2000" dirty="0"/>
            </a:br>
            <a:r>
              <a:rPr lang="pl-PL" sz="2000" dirty="0"/>
              <a:t>przy czym </a:t>
            </a:r>
            <a:r>
              <a:rPr lang="pl-PL" sz="2000" b="1" dirty="0"/>
              <a:t>każda wartość występuje tylko raz</a:t>
            </a:r>
            <a:r>
              <a:rPr lang="pl-PL" sz="2000" dirty="0"/>
              <a:t> — nie</a:t>
            </a:r>
            <a:br>
              <a:rPr lang="pl-PL" sz="2000" dirty="0"/>
            </a:br>
            <a:r>
              <a:rPr lang="pl-PL" sz="2000" dirty="0"/>
              <a:t>ma możliwości ich powtarzania</a:t>
            </a:r>
            <a:r>
              <a:rPr lang="pl-PL" sz="2100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26801B9-4921-F044-7827-B99FE2681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446" y="1120877"/>
            <a:ext cx="2529967" cy="159224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435AC0E-AF07-63F3-6A03-918A30CB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428" y="2838233"/>
            <a:ext cx="1572798" cy="1129188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103F5C50-0D13-56FC-02ED-2C2726D22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379" y="4092534"/>
            <a:ext cx="1228896" cy="37152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5EF1EB3-F860-B717-63F5-3E5E72CD7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168" y="4589174"/>
            <a:ext cx="1019317" cy="295316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42C2A594-CBF1-FA0E-F2FF-225158CFB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676" y="5036886"/>
            <a:ext cx="2078107" cy="1419195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A81DA0AD-2AE5-2EB9-3CC3-19C7BD224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9495" y="5036886"/>
            <a:ext cx="2183836" cy="14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96262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518</Words>
  <Application>Microsoft Office PowerPoint</Application>
  <PresentationFormat>Panoramiczny</PresentationFormat>
  <Paragraphs>43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7" baseType="lpstr">
      <vt:lpstr>Arial</vt:lpstr>
      <vt:lpstr>Bradley Hand ITC</vt:lpstr>
      <vt:lpstr>Seaford Display</vt:lpstr>
      <vt:lpstr>System Font Regular</vt:lpstr>
      <vt:lpstr>Tenorite</vt:lpstr>
      <vt:lpstr>MadridVTI</vt:lpstr>
      <vt:lpstr>„JACK OF 21”</vt:lpstr>
      <vt:lpstr>Informacje dotyczące gry</vt:lpstr>
      <vt:lpstr>Przewidywany wygląd menu głównego</vt:lpstr>
      <vt:lpstr>Opis funkcjonalności Menu Głównego</vt:lpstr>
      <vt:lpstr>Przewidywany wygląd okna połączeń</vt:lpstr>
      <vt:lpstr>Opis funkcjonalności Okna połączeń</vt:lpstr>
      <vt:lpstr>Przewidywany wygląd Okna informacji</vt:lpstr>
      <vt:lpstr>Przewidywany wygląd Okna Gry</vt:lpstr>
      <vt:lpstr>Opis funkcjonalności Okna Gry</vt:lpstr>
      <vt:lpstr>Dodatkowe sugestie</vt:lpstr>
      <vt:lpstr>Dziękujemy za uwagę.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Kuba Bąk</dc:creator>
  <cp:lastModifiedBy>Kuba Bąk</cp:lastModifiedBy>
  <cp:revision>73</cp:revision>
  <dcterms:created xsi:type="dcterms:W3CDTF">2025-10-20T16:25:40Z</dcterms:created>
  <dcterms:modified xsi:type="dcterms:W3CDTF">2025-10-20T19:32:37Z</dcterms:modified>
</cp:coreProperties>
</file>